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giuseppe.rodighiero\Desktop\BRENDOLA\CONTRIBUTO%20NEO%20ASSUNTI%2029.07.2017\Occupazione%20CPI%20Arzignano%201&#176;%20trim.%202017%20con%20cessazioni%20(1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giuseppe.rodighiero\Desktop\BRENDOLA\CONTRIBUTO%20NEO%20ASSUNTI%2029.07.2017\Occupazione%20CPI%20Arzignano%201&#176;%20trim.%202017%20con%20cessazioni%20(1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giuseppe.rodighiero\Desktop\BRENDOLA\CONTRIBUTO%20NEO%20ASSUNTI%2029.07.2017\Occupazione%20CPI%20Arzignano%201&#176;%20trim.%202017%20con%20cessazioni%20(1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giuseppe.rodighiero\Desktop\BRENDOLA\CONTRIBUTO%20NEO%20ASSUNTI%2029.07.2017\Occupazione%20CPI%20Arzignano%201&#176;%20trim.%202017%20con%20cessazioni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752403550794995E-2"/>
          <c:y val="7.1029611231481979E-2"/>
          <c:w val="0.96049519289841012"/>
          <c:h val="0.74463809473480269"/>
        </c:manualLayout>
      </c:layout>
      <c:lineChart>
        <c:grouping val="standard"/>
        <c:varyColors val="0"/>
        <c:ser>
          <c:idx val="0"/>
          <c:order val="0"/>
          <c:tx>
            <c:strRef>
              <c:f>Elab.1!$M$10</c:f>
              <c:strCache>
                <c:ptCount val="1"/>
                <c:pt idx="0">
                  <c:v>Assunzioni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accent1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Elab.1!$N$9:$W$9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Elab.1!$N$10:$W$10</c:f>
              <c:numCache>
                <c:formatCode>#,##0</c:formatCode>
                <c:ptCount val="10"/>
                <c:pt idx="0">
                  <c:v>4385</c:v>
                </c:pt>
                <c:pt idx="1">
                  <c:v>2225</c:v>
                </c:pt>
                <c:pt idx="2">
                  <c:v>3015</c:v>
                </c:pt>
                <c:pt idx="3">
                  <c:v>3705</c:v>
                </c:pt>
                <c:pt idx="4">
                  <c:v>3105</c:v>
                </c:pt>
                <c:pt idx="5">
                  <c:v>3590</c:v>
                </c:pt>
                <c:pt idx="6">
                  <c:v>4155</c:v>
                </c:pt>
                <c:pt idx="7">
                  <c:v>4555</c:v>
                </c:pt>
                <c:pt idx="8">
                  <c:v>4320</c:v>
                </c:pt>
                <c:pt idx="9">
                  <c:v>5315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B51-467E-916B-62D980D145FD}"/>
            </c:ext>
          </c:extLst>
        </c:ser>
        <c:ser>
          <c:idx val="1"/>
          <c:order val="1"/>
          <c:tx>
            <c:strRef>
              <c:f>Elab.1!$M$11</c:f>
              <c:strCache>
                <c:ptCount val="1"/>
                <c:pt idx="0">
                  <c:v>Cessazioni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accent2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Elab.1!$N$9:$W$9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Elab.1!$N$11:$W$11</c:f>
              <c:numCache>
                <c:formatCode>#,##0</c:formatCode>
                <c:ptCount val="10"/>
                <c:pt idx="0">
                  <c:v>3150</c:v>
                </c:pt>
                <c:pt idx="1">
                  <c:v>2080</c:v>
                </c:pt>
                <c:pt idx="2">
                  <c:v>2220</c:v>
                </c:pt>
                <c:pt idx="3">
                  <c:v>2675</c:v>
                </c:pt>
                <c:pt idx="4">
                  <c:v>2325</c:v>
                </c:pt>
                <c:pt idx="5">
                  <c:v>2735</c:v>
                </c:pt>
                <c:pt idx="6">
                  <c:v>2920</c:v>
                </c:pt>
                <c:pt idx="7">
                  <c:v>2960</c:v>
                </c:pt>
                <c:pt idx="8">
                  <c:v>2735</c:v>
                </c:pt>
                <c:pt idx="9">
                  <c:v>3875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B51-467E-916B-62D980D145FD}"/>
            </c:ext>
          </c:extLst>
        </c:ser>
        <c:ser>
          <c:idx val="2"/>
          <c:order val="2"/>
          <c:tx>
            <c:strRef>
              <c:f>Elab.1!$M$12</c:f>
              <c:strCache>
                <c:ptCount val="1"/>
                <c:pt idx="0">
                  <c:v>Saldo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accent3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1"/>
              <c:layout>
                <c:manualLayout>
                  <c:x val="-3.2135410077220719E-2"/>
                  <c:y val="-5.14876076732019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51-467E-916B-62D980D145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Elab.1!$N$9:$W$9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Elab.1!$N$12:$W$12</c:f>
              <c:numCache>
                <c:formatCode>#,##0</c:formatCode>
                <c:ptCount val="10"/>
                <c:pt idx="0">
                  <c:v>1235</c:v>
                </c:pt>
                <c:pt idx="1">
                  <c:v>145</c:v>
                </c:pt>
                <c:pt idx="2">
                  <c:v>795</c:v>
                </c:pt>
                <c:pt idx="3">
                  <c:v>1030</c:v>
                </c:pt>
                <c:pt idx="4">
                  <c:v>780</c:v>
                </c:pt>
                <c:pt idx="5">
                  <c:v>855</c:v>
                </c:pt>
                <c:pt idx="6">
                  <c:v>1235</c:v>
                </c:pt>
                <c:pt idx="7">
                  <c:v>1595</c:v>
                </c:pt>
                <c:pt idx="8">
                  <c:v>1585</c:v>
                </c:pt>
                <c:pt idx="9">
                  <c:v>1440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B51-467E-916B-62D980D145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941120"/>
        <c:axId val="87942656"/>
      </c:lineChart>
      <c:catAx>
        <c:axId val="8794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7942656"/>
        <c:crosses val="autoZero"/>
        <c:auto val="1"/>
        <c:lblAlgn val="ctr"/>
        <c:lblOffset val="100"/>
        <c:noMultiLvlLbl val="0"/>
      </c:catAx>
      <c:valAx>
        <c:axId val="8794265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8794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830072207265359"/>
          <c:y val="0.10738255033557048"/>
          <c:w val="0.36339841446311427"/>
          <c:h val="7.55038841621307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Elab.1!$M$26</c:f>
              <c:strCache>
                <c:ptCount val="1"/>
                <c:pt idx="0">
                  <c:v>Assunzioni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accent1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1"/>
              <c:layout>
                <c:manualLayout>
                  <c:x val="-2.6041661326759086E-2"/>
                  <c:y val="-6.263982102908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0C-4635-BDB3-94082C686287}"/>
                </c:ext>
              </c:extLst>
            </c:dLbl>
            <c:dLbl>
              <c:idx val="2"/>
              <c:layout>
                <c:manualLayout>
                  <c:x val="-3.6458325857462712E-2"/>
                  <c:y val="-5.8165548098434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0C-4635-BDB3-94082C686287}"/>
                </c:ext>
              </c:extLst>
            </c:dLbl>
            <c:dLbl>
              <c:idx val="3"/>
              <c:layout>
                <c:manualLayout>
                  <c:x val="-3.9062491990138601E-2"/>
                  <c:y val="-4.0268456375838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0C-4635-BDB3-94082C686287}"/>
                </c:ext>
              </c:extLst>
            </c:dLbl>
            <c:dLbl>
              <c:idx val="4"/>
              <c:layout>
                <c:manualLayout>
                  <c:x val="-3.1249993592110996E-2"/>
                  <c:y val="-4.4742729306487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0C-4635-BDB3-94082C686287}"/>
                </c:ext>
              </c:extLst>
            </c:dLbl>
            <c:dLbl>
              <c:idx val="5"/>
              <c:layout>
                <c:manualLayout>
                  <c:x val="-7.8124983980277247E-3"/>
                  <c:y val="2.2371364653243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0C-4635-BDB3-94082C686287}"/>
                </c:ext>
              </c:extLst>
            </c:dLbl>
            <c:dLbl>
              <c:idx val="6"/>
              <c:layout>
                <c:manualLayout>
                  <c:x val="-7.552081784760134E-2"/>
                  <c:y val="-4.4742729306487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0C-4635-BDB3-94082C686287}"/>
                </c:ext>
              </c:extLst>
            </c:dLbl>
            <c:dLbl>
              <c:idx val="7"/>
              <c:layout>
                <c:manualLayout>
                  <c:x val="-5.4687488786194158E-2"/>
                  <c:y val="-4.4742729306487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0C-4635-BDB3-94082C686287}"/>
                </c:ext>
              </c:extLst>
            </c:dLbl>
            <c:dLbl>
              <c:idx val="9"/>
              <c:layout>
                <c:manualLayout>
                  <c:x val="-4.4270824255490442E-2"/>
                  <c:y val="-3.1319910514541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0C-4635-BDB3-94082C6862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Elab.1!$N$25:$W$25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Elab.1!$N$26:$W$26</c:f>
              <c:numCache>
                <c:formatCode>#,##0</c:formatCode>
                <c:ptCount val="10"/>
                <c:pt idx="0">
                  <c:v>32690</c:v>
                </c:pt>
                <c:pt idx="1">
                  <c:v>20390</c:v>
                </c:pt>
                <c:pt idx="2">
                  <c:v>21960</c:v>
                </c:pt>
                <c:pt idx="3">
                  <c:v>25675</c:v>
                </c:pt>
                <c:pt idx="4">
                  <c:v>21770</c:v>
                </c:pt>
                <c:pt idx="5">
                  <c:v>21825</c:v>
                </c:pt>
                <c:pt idx="6">
                  <c:v>24150</c:v>
                </c:pt>
                <c:pt idx="7">
                  <c:v>27350</c:v>
                </c:pt>
                <c:pt idx="8">
                  <c:v>24710</c:v>
                </c:pt>
                <c:pt idx="9">
                  <c:v>29020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050C-4635-BDB3-94082C686287}"/>
            </c:ext>
          </c:extLst>
        </c:ser>
        <c:ser>
          <c:idx val="1"/>
          <c:order val="1"/>
          <c:tx>
            <c:strRef>
              <c:f>Elab.1!$M$27</c:f>
              <c:strCache>
                <c:ptCount val="1"/>
                <c:pt idx="0">
                  <c:v>Cessazioni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accent2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0"/>
              <c:layout>
                <c:manualLayout>
                  <c:x val="-8.072915011295316E-2"/>
                  <c:y val="-4.4742729306487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50C-4635-BDB3-94082C686287}"/>
                </c:ext>
              </c:extLst>
            </c:dLbl>
            <c:dLbl>
              <c:idx val="1"/>
              <c:layout>
                <c:manualLayout>
                  <c:x val="-7.5520817847601368E-2"/>
                  <c:y val="4.4742729306487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50C-4635-BDB3-94082C686287}"/>
                </c:ext>
              </c:extLst>
            </c:dLbl>
            <c:dLbl>
              <c:idx val="2"/>
              <c:layout>
                <c:manualLayout>
                  <c:x val="-3.3854159724786795E-2"/>
                  <c:y val="3.5794183445190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50C-4635-BDB3-94082C686287}"/>
                </c:ext>
              </c:extLst>
            </c:dLbl>
            <c:dLbl>
              <c:idx val="3"/>
              <c:layout>
                <c:manualLayout>
                  <c:x val="-4.1666658122814525E-2"/>
                  <c:y val="-2.6845637583892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50C-4635-BDB3-94082C686287}"/>
                </c:ext>
              </c:extLst>
            </c:dLbl>
            <c:dLbl>
              <c:idx val="4"/>
              <c:layout>
                <c:manualLayout>
                  <c:x val="-3.6458325857462712E-2"/>
                  <c:y val="4.0268456375838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50C-4635-BDB3-94082C686287}"/>
                </c:ext>
              </c:extLst>
            </c:dLbl>
            <c:dLbl>
              <c:idx val="5"/>
              <c:layout>
                <c:manualLayout>
                  <c:x val="-1.5624996796055543E-2"/>
                  <c:y val="4.4742729306487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50C-4635-BDB3-94082C686287}"/>
                </c:ext>
              </c:extLst>
            </c:dLbl>
            <c:dLbl>
              <c:idx val="6"/>
              <c:layout>
                <c:manualLayout>
                  <c:x val="-1.5624996796055543E-2"/>
                  <c:y val="4.4742729306487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50C-4635-BDB3-94082C686287}"/>
                </c:ext>
              </c:extLst>
            </c:dLbl>
            <c:dLbl>
              <c:idx val="7"/>
              <c:layout>
                <c:manualLayout>
                  <c:x val="-1.822916292873145E-2"/>
                  <c:y val="-2.6845637583892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50C-4635-BDB3-94082C686287}"/>
                </c:ext>
              </c:extLst>
            </c:dLbl>
            <c:dLbl>
              <c:idx val="8"/>
              <c:layout>
                <c:manualLayout>
                  <c:x val="-3.1249993592110996E-2"/>
                  <c:y val="4.0268456375838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50C-4635-BDB3-94082C6862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Elab.1!$N$25:$W$25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Elab.1!$N$27:$W$27</c:f>
              <c:numCache>
                <c:formatCode>#,##0</c:formatCode>
                <c:ptCount val="10"/>
                <c:pt idx="0">
                  <c:v>23800</c:v>
                </c:pt>
                <c:pt idx="1">
                  <c:v>19190</c:v>
                </c:pt>
                <c:pt idx="2">
                  <c:v>17845</c:v>
                </c:pt>
                <c:pt idx="3">
                  <c:v>19355</c:v>
                </c:pt>
                <c:pt idx="4">
                  <c:v>17560</c:v>
                </c:pt>
                <c:pt idx="5">
                  <c:v>17770</c:v>
                </c:pt>
                <c:pt idx="6">
                  <c:v>18590</c:v>
                </c:pt>
                <c:pt idx="7">
                  <c:v>20325</c:v>
                </c:pt>
                <c:pt idx="8">
                  <c:v>18435</c:v>
                </c:pt>
                <c:pt idx="9">
                  <c:v>22665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050C-4635-BDB3-94082C686287}"/>
            </c:ext>
          </c:extLst>
        </c:ser>
        <c:ser>
          <c:idx val="2"/>
          <c:order val="2"/>
          <c:tx>
            <c:strRef>
              <c:f>Elab.1!$M$28</c:f>
              <c:strCache>
                <c:ptCount val="1"/>
                <c:pt idx="0">
                  <c:v>Saldo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accent3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0"/>
              <c:layout>
                <c:manualLayout>
                  <c:x val="-3.3854159724786795E-2"/>
                  <c:y val="-4.4742729306487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50C-4635-BDB3-94082C686287}"/>
                </c:ext>
              </c:extLst>
            </c:dLbl>
            <c:dLbl>
              <c:idx val="2"/>
              <c:layout>
                <c:manualLayout>
                  <c:x val="-5.2083322653518173E-3"/>
                  <c:y val="1.7897091722595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50C-4635-BDB3-94082C686287}"/>
                </c:ext>
              </c:extLst>
            </c:dLbl>
            <c:dLbl>
              <c:idx val="3"/>
              <c:layout>
                <c:manualLayout>
                  <c:x val="-3.9062491990138601E-2"/>
                  <c:y val="-5.8165548098434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50C-4635-BDB3-94082C686287}"/>
                </c:ext>
              </c:extLst>
            </c:dLbl>
            <c:dLbl>
              <c:idx val="4"/>
              <c:layout>
                <c:manualLayout>
                  <c:x val="-3.1249993592110996E-2"/>
                  <c:y val="4.0268456375838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50C-4635-BDB3-94082C686287}"/>
                </c:ext>
              </c:extLst>
            </c:dLbl>
            <c:dLbl>
              <c:idx val="5"/>
              <c:layout>
                <c:manualLayout>
                  <c:x val="-3.9062491990138698E-2"/>
                  <c:y val="-3.5794183445190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50C-4635-BDB3-94082C686287}"/>
                </c:ext>
              </c:extLst>
            </c:dLbl>
            <c:dLbl>
              <c:idx val="6"/>
              <c:layout>
                <c:manualLayout>
                  <c:x val="-2.3437495194083172E-2"/>
                  <c:y val="4.4742729306487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50C-4635-BDB3-94082C686287}"/>
                </c:ext>
              </c:extLst>
            </c:dLbl>
            <c:dLbl>
              <c:idx val="7"/>
              <c:layout>
                <c:manualLayout>
                  <c:x val="-4.6874990388166435E-2"/>
                  <c:y val="-4.0268456375839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50C-4635-BDB3-94082C686287}"/>
                </c:ext>
              </c:extLst>
            </c:dLbl>
            <c:dLbl>
              <c:idx val="8"/>
              <c:layout>
                <c:manualLayout>
                  <c:x val="-4.9479156520842352E-2"/>
                  <c:y val="4.0268456375838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50C-4635-BDB3-94082C6862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Elab.1!$N$25:$W$25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Elab.1!$N$28:$W$28</c:f>
              <c:numCache>
                <c:formatCode>#,##0</c:formatCode>
                <c:ptCount val="10"/>
                <c:pt idx="0">
                  <c:v>8890</c:v>
                </c:pt>
                <c:pt idx="1">
                  <c:v>1200</c:v>
                </c:pt>
                <c:pt idx="2">
                  <c:v>4115</c:v>
                </c:pt>
                <c:pt idx="3">
                  <c:v>6320</c:v>
                </c:pt>
                <c:pt idx="4">
                  <c:v>4210</c:v>
                </c:pt>
                <c:pt idx="5">
                  <c:v>4055</c:v>
                </c:pt>
                <c:pt idx="6">
                  <c:v>5560</c:v>
                </c:pt>
                <c:pt idx="7">
                  <c:v>7025</c:v>
                </c:pt>
                <c:pt idx="8">
                  <c:v>6275</c:v>
                </c:pt>
                <c:pt idx="9">
                  <c:v>6355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B-050C-4635-BDB3-94082C6862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36192"/>
        <c:axId val="103620608"/>
      </c:lineChart>
      <c:catAx>
        <c:axId val="10333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3620608"/>
        <c:crosses val="autoZero"/>
        <c:auto val="1"/>
        <c:lblAlgn val="ctr"/>
        <c:lblOffset val="100"/>
        <c:noMultiLvlLbl val="0"/>
      </c:catAx>
      <c:valAx>
        <c:axId val="10362060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0333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2250054247979365"/>
          <c:y val="0.12975391498881428"/>
          <c:w val="0.35499877691697723"/>
          <c:h val="7.5503884162130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Elab.1!$A$9</c:f>
              <c:strCache>
                <c:ptCount val="1"/>
                <c:pt idx="0">
                  <c:v>CPI Arzignano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bg1"/>
              </a:solidFill>
              <a:ln w="38100">
                <a:solidFill>
                  <a:schemeClr val="accent1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0"/>
              <c:layout>
                <c:manualLayout>
                  <c:x val="-9.0411016331291921E-2"/>
                  <c:y val="2.02356018628982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B2-4A63-ADF6-6DDCCDAF0057}"/>
                </c:ext>
              </c:extLst>
            </c:dLbl>
            <c:dLbl>
              <c:idx val="7"/>
              <c:layout>
                <c:manualLayout>
                  <c:x val="-4.5781386701662291E-2"/>
                  <c:y val="-6.5061816767853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B2-4A63-ADF6-6DDCCDAF00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Elab.1!$B$7:$J$8</c:f>
              <c:strCache>
                <c:ptCount val="9"/>
                <c:pt idx="0">
                  <c:v> '08/'09</c:v>
                </c:pt>
                <c:pt idx="1">
                  <c:v> '09/'10</c:v>
                </c:pt>
                <c:pt idx="2">
                  <c:v> '10/'11</c:v>
                </c:pt>
                <c:pt idx="3">
                  <c:v> '11/'12</c:v>
                </c:pt>
                <c:pt idx="4">
                  <c:v> '12/'13</c:v>
                </c:pt>
                <c:pt idx="5">
                  <c:v> '13/'14</c:v>
                </c:pt>
                <c:pt idx="6">
                  <c:v> '14/'15</c:v>
                </c:pt>
                <c:pt idx="7">
                  <c:v> '15/'16</c:v>
                </c:pt>
                <c:pt idx="8">
                  <c:v> '16/'17</c:v>
                </c:pt>
              </c:strCache>
            </c:strRef>
          </c:cat>
          <c:val>
            <c:numRef>
              <c:f>Elab.1!$B$9:$J$9</c:f>
              <c:numCache>
                <c:formatCode>0.0%</c:formatCode>
                <c:ptCount val="9"/>
                <c:pt idx="0">
                  <c:v>-0.49258836944127721</c:v>
                </c:pt>
                <c:pt idx="1">
                  <c:v>0.35505617977528098</c:v>
                </c:pt>
                <c:pt idx="2">
                  <c:v>0.22885572139303481</c:v>
                </c:pt>
                <c:pt idx="3">
                  <c:v>-0.16194331983805671</c:v>
                </c:pt>
                <c:pt idx="4">
                  <c:v>0.15619967793880837</c:v>
                </c:pt>
                <c:pt idx="5">
                  <c:v>0.1573816155988858</c:v>
                </c:pt>
                <c:pt idx="6">
                  <c:v>9.6269554753309269E-2</c:v>
                </c:pt>
                <c:pt idx="7">
                  <c:v>-5.1591657519209667E-2</c:v>
                </c:pt>
                <c:pt idx="8">
                  <c:v>0.23032407407407407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BB2-4A63-ADF6-6DDCCDAF0057}"/>
            </c:ext>
          </c:extLst>
        </c:ser>
        <c:ser>
          <c:idx val="1"/>
          <c:order val="1"/>
          <c:tx>
            <c:strRef>
              <c:f>Elab.1!$A$10</c:f>
              <c:strCache>
                <c:ptCount val="1"/>
                <c:pt idx="0">
                  <c:v>Provincia di Vicenza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0"/>
              <c:layout>
                <c:manualLayout>
                  <c:x val="-9.0411016331291921E-2"/>
                  <c:y val="-2.278250572213827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B2-4A63-ADF6-6DDCCDAF0057}"/>
                </c:ext>
              </c:extLst>
            </c:dLbl>
            <c:dLbl>
              <c:idx val="6"/>
              <c:layout>
                <c:manualLayout>
                  <c:x val="-5.018518518518527E-2"/>
                  <c:y val="6.5061816767853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B2-4A63-ADF6-6DDCCDAF00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Elab.1!$B$7:$J$8</c:f>
              <c:strCache>
                <c:ptCount val="9"/>
                <c:pt idx="0">
                  <c:v> '08/'09</c:v>
                </c:pt>
                <c:pt idx="1">
                  <c:v> '09/'10</c:v>
                </c:pt>
                <c:pt idx="2">
                  <c:v> '10/'11</c:v>
                </c:pt>
                <c:pt idx="3">
                  <c:v> '11/'12</c:v>
                </c:pt>
                <c:pt idx="4">
                  <c:v> '12/'13</c:v>
                </c:pt>
                <c:pt idx="5">
                  <c:v> '13/'14</c:v>
                </c:pt>
                <c:pt idx="6">
                  <c:v> '14/'15</c:v>
                </c:pt>
                <c:pt idx="7">
                  <c:v> '15/'16</c:v>
                </c:pt>
                <c:pt idx="8">
                  <c:v> '16/'17</c:v>
                </c:pt>
              </c:strCache>
            </c:strRef>
          </c:cat>
          <c:val>
            <c:numRef>
              <c:f>Elab.1!$B$10:$J$10</c:f>
              <c:numCache>
                <c:formatCode>0.0%</c:formatCode>
                <c:ptCount val="9"/>
                <c:pt idx="0">
                  <c:v>-0.37626185377791377</c:v>
                </c:pt>
                <c:pt idx="1">
                  <c:v>7.6998528690534571E-2</c:v>
                </c:pt>
                <c:pt idx="2">
                  <c:v>0.1691712204007286</c:v>
                </c:pt>
                <c:pt idx="3">
                  <c:v>-0.15209347614410909</c:v>
                </c:pt>
                <c:pt idx="4">
                  <c:v>2.5264124942581531E-3</c:v>
                </c:pt>
                <c:pt idx="5">
                  <c:v>0.10652920962199312</c:v>
                </c:pt>
                <c:pt idx="6">
                  <c:v>0.13250517598343686</c:v>
                </c:pt>
                <c:pt idx="7">
                  <c:v>-9.6526508226691066E-2</c:v>
                </c:pt>
                <c:pt idx="8">
                  <c:v>0.17442331040064751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BB2-4A63-ADF6-6DDCCDAF00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687296"/>
        <c:axId val="103688832"/>
      </c:lineChart>
      <c:catAx>
        <c:axId val="10368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3688832"/>
        <c:crosses val="autoZero"/>
        <c:auto val="1"/>
        <c:lblAlgn val="ctr"/>
        <c:lblOffset val="100"/>
        <c:noMultiLvlLbl val="0"/>
      </c:catAx>
      <c:valAx>
        <c:axId val="10368883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0368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86F-42F4-B451-2F54617306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86F-42F4-B451-2F54617306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86F-42F4-B451-2F5461730666}"/>
              </c:ext>
            </c:extLst>
          </c:dPt>
          <c:dLbls>
            <c:dLbl>
              <c:idx val="0"/>
              <c:layout>
                <c:manualLayout>
                  <c:x val="0"/>
                  <c:y val="9.259259259259175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6F-42F4-B451-2F5461730666}"/>
                </c:ext>
              </c:extLst>
            </c:dLbl>
            <c:dLbl>
              <c:idx val="1"/>
              <c:layout>
                <c:manualLayout>
                  <c:x val="5.5555555555555297E-3"/>
                  <c:y val="-9.722222222222230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6F-42F4-B451-2F5461730666}"/>
                </c:ext>
              </c:extLst>
            </c:dLbl>
            <c:dLbl>
              <c:idx val="2"/>
              <c:layout>
                <c:manualLayout>
                  <c:x val="-4.3031058617672778E-2"/>
                  <c:y val="-0.1527777777777777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6F-42F4-B451-2F54617306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(Elab.1!$A$14,Elab.1!$A$20:$A$22)</c:f>
              <c:strCache>
                <c:ptCount val="3"/>
                <c:pt idx="0">
                  <c:v>Agricoltura</c:v>
                </c:pt>
                <c:pt idx="1">
                  <c:v>Industria</c:v>
                </c:pt>
                <c:pt idx="2">
                  <c:v>Servizi</c:v>
                </c:pt>
              </c:strCache>
            </c:strRef>
          </c:cat>
          <c:val>
            <c:numRef>
              <c:f>(Elab.1!$C$14,Elab.1!$C$20:$C$22)</c:f>
              <c:numCache>
                <c:formatCode>0.0%</c:formatCode>
                <c:ptCount val="3"/>
                <c:pt idx="0">
                  <c:v>2.0696142991533401E-2</c:v>
                </c:pt>
                <c:pt idx="1">
                  <c:v>0.75634995296331164</c:v>
                </c:pt>
                <c:pt idx="2">
                  <c:v>0.22389463781749772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86F-42F4-B451-2F54617306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21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24004-0458-4CF4-88B5-AE68F1BD4025}" type="datetimeFigureOut">
              <a:rPr lang="it-IT" smtClean="0"/>
              <a:pPr/>
              <a:t>19/08/2017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47916-0C40-46FB-8AC7-82762CF7D3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8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983D4F9-9E1F-4D80-B523-63DAE2E2F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669342D2-2B0B-48FB-B6F8-388E4A7E8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3754787-BAD7-4BBB-972D-C3F60B84B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869D-8ABD-4D29-B4C0-E181B20C62EE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140C8E3-DC1C-448D-8A27-F7E1F4BE1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comunale, seduta del 29 luglio 2017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7257675-C46E-4D21-A596-C531D5ED3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709-886D-4007-8031-F57E2AF402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25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BA972B7-686D-427E-A5F7-1BC0D7892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70DE5463-03A7-4B21-AEBB-6FBB958FD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7574973-C4C6-4716-ACBF-50F46010C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172D-FC8F-4B50-96A0-0663432AE485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06CA9A6-CD13-428C-AC20-E17D5C15C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comunale, seduta del 29 luglio 2017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65A525E-63EB-40C4-A6D7-834D33EDC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709-886D-4007-8031-F57E2AF402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10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227B82DE-F725-43AE-B906-5B31A11B08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1F179C42-5354-4FDD-92C0-4BD214C8FB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FEA093D-36E1-4B40-BA51-268EF3483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0F23-59AC-42B1-B258-16F34FF66870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A09F03E-E3B6-4B82-9CB1-C4F5157FF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comunale, seduta del 29 luglio 2017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1C2D4EA-8576-4511-BE52-349BE5CE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709-886D-4007-8031-F57E2AF402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99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5E97FAB-2179-4249-8F6F-704240A05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9443555-B00A-4EC2-B481-BEFE0EAF8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7C0EC64-19E8-4E44-AABD-784FF1CE9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3595-3F6E-445C-9FF3-F8B2C2CC8F77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19CBCB9-4791-4AC7-893C-0EAAAF4CC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comunale, seduta del 29 luglio 2017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EE47BFC-E7D1-4B7F-8E66-99E22AB6F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709-886D-4007-8031-F57E2AF402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17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FC7B4BF-2399-44A0-A07A-B6BF0E9D0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358349B4-2566-4708-8432-C68B278C5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7CD9301-F3B1-4AE3-A5CC-572073F8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B42A-B22A-4A9D-A40C-48E5860BFBD6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099BD92-3B17-4F52-8B32-076B12067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comunale, seduta del 29 luglio 2017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A9260EA-F1D4-48AB-A8E1-245E269B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709-886D-4007-8031-F57E2AF402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850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413BD99-265A-4CBB-9008-2D4D7B86E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4F96AF4-4409-4DCA-8124-A979592088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1964CF4B-3F20-4D87-9A28-8E365286E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3AD03B72-F625-4B0F-B4A0-94985CCAF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2B61-100B-4E72-B41F-65DCDD7EB207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510ACF89-8168-4E0F-B3CF-C8D9BD184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comunale, seduta del 29 luglio 2017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E498F519-6213-43AF-A41D-0C7BA73B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709-886D-4007-8031-F57E2AF402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42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4FEEDD2-A265-4B3E-B7CB-D79730561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35C0FE84-5114-441C-9E3F-7957E940D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3FA78645-6571-4BE4-AE9E-FEFC87187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6CBC4950-A794-4782-B08D-6466CD98D4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184199BE-2203-470A-B106-FD5E05580F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4F2BC060-6E43-46B1-A395-AE3278B6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BB09F-742D-437A-9EA6-E27F7EE3DB64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83B2F32A-C429-4827-9A5E-1E433735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comunale, seduta del 29 luglio 2017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3BE75787-452A-466D-85B8-5ED6604C4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709-886D-4007-8031-F57E2AF402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6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19F1C5C-839C-4A4C-A934-DE40856DC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7B4CC073-5567-4C3D-AD96-A51867BC2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A748-5F56-4B08-8C95-51CB2A0C6A0B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D401A9DB-819C-41B0-A95D-521BE5F81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comunale, seduta del 29 luglio 2017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7290AFF4-F78A-471C-BE73-3EBA9A229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709-886D-4007-8031-F57E2AF402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646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66193895-1006-4A1C-AA3B-7686A9898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219-93EA-494C-BB63-0D571D1FC6BE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41BFFC98-4B57-4689-99D1-63E17E1D8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comunale, seduta del 29 luglio 2017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A99F349B-0193-4762-B1D2-9FC99C134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709-886D-4007-8031-F57E2AF402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613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8211174-871C-4CE1-8D92-651B5CCE0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4B1ACC5-490D-4BF4-9A9F-3AAB4DA56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F67D446E-FDCF-4721-A198-2A9E865F1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8C78D13E-ECAD-478F-96DB-35D11DEAF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D47C-E613-4FD6-B87E-7F2617F9114E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25AEFF5A-CB38-4C13-B9EE-DAC24CDF9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comunale, seduta del 29 luglio 2017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E576E9E2-25AB-4C05-97ED-33B66C25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709-886D-4007-8031-F57E2AF402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79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231EA1F-A87B-40B9-93B3-342A8A041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5FA6DB16-E67B-4138-9688-98F9040FA5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DECBA915-0F62-4FBF-B21D-AB4C5974C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620CC48B-5BF3-460B-9C6D-31091E0A0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60E4-F3AA-4EDB-94DA-57CAA23F59AA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BCD095F2-1ABB-49A0-9B6B-08BA05061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comunale, seduta del 29 luglio 2017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3FFF317C-BE47-4F7E-9C56-2BF6BA549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709-886D-4007-8031-F57E2AF402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093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8A8E063B-CF49-4542-AA98-994BC7D67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1EC01D05-1334-4A84-8505-9C4512877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87C814F-F934-4697-8C24-64F7F40C35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015E7-248F-4955-8AC4-BEA75F6C6EE9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E06E9BA-0390-40E2-BC86-2A692B01B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Consiglio comunale, seduta del 29 luglio 2017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B9D2FB7-9E5F-4080-A8B2-CA27B0082B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A2709-886D-4007-8031-F57E2AF402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38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xmlns="" id="{9CF63114-06C5-49CF-B260-64270B0189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27378"/>
            <a:ext cx="12192000" cy="2939145"/>
          </a:xfrm>
        </p:spPr>
        <p:txBody>
          <a:bodyPr>
            <a:normAutofit/>
          </a:bodyPr>
          <a:lstStyle/>
          <a:p>
            <a:r>
              <a:rPr lang="it-IT" sz="4000" b="1" i="1" dirty="0"/>
              <a:t>CONTRIBUTO PER I DATORI DI LAVORO PRIVATI PER L'ASSUNZIONE DI DISOCCUPATI CON DOMICILIO FISCALE NEL COMUNE DI BRENDOLA</a:t>
            </a:r>
            <a:r>
              <a:rPr lang="it-IT" b="1" i="1" dirty="0"/>
              <a:t/>
            </a:r>
            <a:br>
              <a:rPr lang="it-IT" b="1" i="1" dirty="0"/>
            </a:br>
            <a:endParaRPr lang="it-IT" sz="4000" dirty="0"/>
          </a:p>
        </p:txBody>
      </p:sp>
      <p:sp>
        <p:nvSpPr>
          <p:cNvPr id="5" name="Titolo 3">
            <a:extLst>
              <a:ext uri="{FF2B5EF4-FFF2-40B4-BE49-F238E27FC236}">
                <a16:creationId xmlns:a16="http://schemas.microsoft.com/office/drawing/2014/main" xmlns="" id="{A7E7A198-C025-40D4-8CC4-0062D8F21970}"/>
              </a:ext>
            </a:extLst>
          </p:cNvPr>
          <p:cNvSpPr txBox="1">
            <a:spLocks/>
          </p:cNvSpPr>
          <p:nvPr/>
        </p:nvSpPr>
        <p:spPr>
          <a:xfrm>
            <a:off x="0" y="5614121"/>
            <a:ext cx="12192000" cy="6952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Consiglio comunale, seduta del 29 luglio 2017</a:t>
            </a:r>
            <a:endParaRPr kumimoji="0" lang="it-IT" b="0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EBFA7C28-F8F2-4E5D-855C-98F4ED645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298" y="451220"/>
            <a:ext cx="800100" cy="928560"/>
          </a:xfrm>
          <a:prstGeom prst="rect">
            <a:avLst/>
          </a:prstGeom>
        </p:spPr>
      </p:pic>
      <p:sp>
        <p:nvSpPr>
          <p:cNvPr id="9" name="Titolo 3">
            <a:extLst>
              <a:ext uri="{FF2B5EF4-FFF2-40B4-BE49-F238E27FC236}">
                <a16:creationId xmlns:a16="http://schemas.microsoft.com/office/drawing/2014/main" xmlns="" id="{47C5A885-DC30-4263-93C4-115737DC1745}"/>
              </a:ext>
            </a:extLst>
          </p:cNvPr>
          <p:cNvSpPr txBox="1">
            <a:spLocks/>
          </p:cNvSpPr>
          <p:nvPr/>
        </p:nvSpPr>
        <p:spPr>
          <a:xfrm>
            <a:off x="0" y="451220"/>
            <a:ext cx="12192000" cy="6952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	    </a:t>
            </a:r>
            <a:r>
              <a:rPr lang="it-IT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ASSESSORATO AL BILANCIO E TRIBUTI DEL COMUNE DI BRENDOLA </a:t>
            </a:r>
            <a:endParaRPr kumimoji="0" lang="it-IT" b="1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734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3">
            <a:extLst>
              <a:ext uri="{FF2B5EF4-FFF2-40B4-BE49-F238E27FC236}">
                <a16:creationId xmlns:a16="http://schemas.microsoft.com/office/drawing/2014/main" xmlns="" id="{AEF32599-FFEF-44B0-8731-246E2AA0D4D9}"/>
              </a:ext>
            </a:extLst>
          </p:cNvPr>
          <p:cNvSpPr txBox="1">
            <a:spLocks/>
          </p:cNvSpPr>
          <p:nvPr/>
        </p:nvSpPr>
        <p:spPr>
          <a:xfrm>
            <a:off x="0" y="349790"/>
            <a:ext cx="12191999" cy="6952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dirty="0"/>
              <a:t>Dinamica occupazionale C.P.I. Arzignano</a:t>
            </a: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xmlns="" id="{E9D91EC6-F0DD-4949-AE9C-763EADB13C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8420187"/>
              </p:ext>
            </p:extLst>
          </p:nvPr>
        </p:nvGraphicFramePr>
        <p:xfrm>
          <a:off x="2559720" y="3399913"/>
          <a:ext cx="7072556" cy="283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xmlns="" id="{E24C93E3-2F30-41E7-BDC6-D68E7BDFA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936299"/>
              </p:ext>
            </p:extLst>
          </p:nvPr>
        </p:nvGraphicFramePr>
        <p:xfrm>
          <a:off x="2559720" y="1218047"/>
          <a:ext cx="7072557" cy="1135380"/>
        </p:xfrm>
        <a:graphic>
          <a:graphicData uri="http://schemas.openxmlformats.org/drawingml/2006/table">
            <a:tbl>
              <a:tblPr/>
              <a:tblGrid>
                <a:gridCol w="733425">
                  <a:extLst>
                    <a:ext uri="{9D8B030D-6E8A-4147-A177-3AD203B41FA5}">
                      <a16:colId xmlns:a16="http://schemas.microsoft.com/office/drawing/2014/main" xmlns="" val="3097090241"/>
                    </a:ext>
                  </a:extLst>
                </a:gridCol>
                <a:gridCol w="633630">
                  <a:extLst>
                    <a:ext uri="{9D8B030D-6E8A-4147-A177-3AD203B41FA5}">
                      <a16:colId xmlns:a16="http://schemas.microsoft.com/office/drawing/2014/main" xmlns="" val="2488868286"/>
                    </a:ext>
                  </a:extLst>
                </a:gridCol>
                <a:gridCol w="582054">
                  <a:extLst>
                    <a:ext uri="{9D8B030D-6E8A-4147-A177-3AD203B41FA5}">
                      <a16:colId xmlns:a16="http://schemas.microsoft.com/office/drawing/2014/main" xmlns="" val="2382565420"/>
                    </a:ext>
                  </a:extLst>
                </a:gridCol>
                <a:gridCol w="592449">
                  <a:extLst>
                    <a:ext uri="{9D8B030D-6E8A-4147-A177-3AD203B41FA5}">
                      <a16:colId xmlns:a16="http://schemas.microsoft.com/office/drawing/2014/main" xmlns="" val="1641058322"/>
                    </a:ext>
                  </a:extLst>
                </a:gridCol>
                <a:gridCol w="582054">
                  <a:extLst>
                    <a:ext uri="{9D8B030D-6E8A-4147-A177-3AD203B41FA5}">
                      <a16:colId xmlns:a16="http://schemas.microsoft.com/office/drawing/2014/main" xmlns="" val="4139229115"/>
                    </a:ext>
                  </a:extLst>
                </a:gridCol>
                <a:gridCol w="658150">
                  <a:extLst>
                    <a:ext uri="{9D8B030D-6E8A-4147-A177-3AD203B41FA5}">
                      <a16:colId xmlns:a16="http://schemas.microsoft.com/office/drawing/2014/main" xmlns="" val="712524924"/>
                    </a:ext>
                  </a:extLst>
                </a:gridCol>
                <a:gridCol w="602428">
                  <a:extLst>
                    <a:ext uri="{9D8B030D-6E8A-4147-A177-3AD203B41FA5}">
                      <a16:colId xmlns:a16="http://schemas.microsoft.com/office/drawing/2014/main" xmlns="" val="3478100569"/>
                    </a:ext>
                  </a:extLst>
                </a:gridCol>
                <a:gridCol w="634702">
                  <a:extLst>
                    <a:ext uri="{9D8B030D-6E8A-4147-A177-3AD203B41FA5}">
                      <a16:colId xmlns:a16="http://schemas.microsoft.com/office/drawing/2014/main" xmlns="" val="1386533088"/>
                    </a:ext>
                  </a:extLst>
                </a:gridCol>
                <a:gridCol w="645458">
                  <a:extLst>
                    <a:ext uri="{9D8B030D-6E8A-4147-A177-3AD203B41FA5}">
                      <a16:colId xmlns:a16="http://schemas.microsoft.com/office/drawing/2014/main" xmlns="" val="3759632830"/>
                    </a:ext>
                  </a:extLst>
                </a:gridCol>
                <a:gridCol w="699247">
                  <a:extLst>
                    <a:ext uri="{9D8B030D-6E8A-4147-A177-3AD203B41FA5}">
                      <a16:colId xmlns:a16="http://schemas.microsoft.com/office/drawing/2014/main" xmlns="" val="459779492"/>
                    </a:ext>
                  </a:extLst>
                </a:gridCol>
                <a:gridCol w="708960">
                  <a:extLst>
                    <a:ext uri="{9D8B030D-6E8A-4147-A177-3AD203B41FA5}">
                      <a16:colId xmlns:a16="http://schemas.microsoft.com/office/drawing/2014/main" xmlns="" val="40777788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TRIM. 2008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TRIM. 2009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TRIM. 2010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TRIM. 2011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TRIM. 2012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TRIM. 2013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TRIM. 2014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TRIM. 2015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TRIM. 2016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TRIM. </a:t>
                      </a:r>
                    </a:p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15294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Assunzioni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958603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Cessazioni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97142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6892767"/>
                  </a:ext>
                </a:extLst>
              </a:tr>
            </a:tbl>
          </a:graphicData>
        </a:graphic>
      </p:graphicFrame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xmlns="" id="{35E5EB6E-36DA-4B77-A61E-0CE7509886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270198"/>
              </p:ext>
            </p:extLst>
          </p:nvPr>
        </p:nvGraphicFramePr>
        <p:xfrm>
          <a:off x="3511548" y="2552780"/>
          <a:ext cx="5168900" cy="952500"/>
        </p:xfrm>
        <a:graphic>
          <a:graphicData uri="http://schemas.openxmlformats.org/drawingml/2006/table">
            <a:tbl>
              <a:tblPr/>
              <a:tblGrid>
                <a:gridCol w="713936">
                  <a:extLst>
                    <a:ext uri="{9D8B030D-6E8A-4147-A177-3AD203B41FA5}">
                      <a16:colId xmlns:a16="http://schemas.microsoft.com/office/drawing/2014/main" xmlns="" val="655095607"/>
                    </a:ext>
                  </a:extLst>
                </a:gridCol>
                <a:gridCol w="494996">
                  <a:extLst>
                    <a:ext uri="{9D8B030D-6E8A-4147-A177-3AD203B41FA5}">
                      <a16:colId xmlns:a16="http://schemas.microsoft.com/office/drawing/2014/main" xmlns="" val="3769566034"/>
                    </a:ext>
                  </a:extLst>
                </a:gridCol>
                <a:gridCol w="494996">
                  <a:extLst>
                    <a:ext uri="{9D8B030D-6E8A-4147-A177-3AD203B41FA5}">
                      <a16:colId xmlns:a16="http://schemas.microsoft.com/office/drawing/2014/main" xmlns="" val="3913883345"/>
                    </a:ext>
                  </a:extLst>
                </a:gridCol>
                <a:gridCol w="494996">
                  <a:extLst>
                    <a:ext uri="{9D8B030D-6E8A-4147-A177-3AD203B41FA5}">
                      <a16:colId xmlns:a16="http://schemas.microsoft.com/office/drawing/2014/main" xmlns="" val="2594016687"/>
                    </a:ext>
                  </a:extLst>
                </a:gridCol>
                <a:gridCol w="494996">
                  <a:extLst>
                    <a:ext uri="{9D8B030D-6E8A-4147-A177-3AD203B41FA5}">
                      <a16:colId xmlns:a16="http://schemas.microsoft.com/office/drawing/2014/main" xmlns="" val="2993574424"/>
                    </a:ext>
                  </a:extLst>
                </a:gridCol>
                <a:gridCol w="494996">
                  <a:extLst>
                    <a:ext uri="{9D8B030D-6E8A-4147-A177-3AD203B41FA5}">
                      <a16:colId xmlns:a16="http://schemas.microsoft.com/office/drawing/2014/main" xmlns="" val="273176548"/>
                    </a:ext>
                  </a:extLst>
                </a:gridCol>
                <a:gridCol w="494996">
                  <a:extLst>
                    <a:ext uri="{9D8B030D-6E8A-4147-A177-3AD203B41FA5}">
                      <a16:colId xmlns:a16="http://schemas.microsoft.com/office/drawing/2014/main" xmlns="" val="840363092"/>
                    </a:ext>
                  </a:extLst>
                </a:gridCol>
                <a:gridCol w="494996">
                  <a:extLst>
                    <a:ext uri="{9D8B030D-6E8A-4147-A177-3AD203B41FA5}">
                      <a16:colId xmlns:a16="http://schemas.microsoft.com/office/drawing/2014/main" xmlns="" val="2186039080"/>
                    </a:ext>
                  </a:extLst>
                </a:gridCol>
                <a:gridCol w="494996">
                  <a:extLst>
                    <a:ext uri="{9D8B030D-6E8A-4147-A177-3AD203B41FA5}">
                      <a16:colId xmlns:a16="http://schemas.microsoft.com/office/drawing/2014/main" xmlns="" val="1904084587"/>
                    </a:ext>
                  </a:extLst>
                </a:gridCol>
                <a:gridCol w="494996">
                  <a:extLst>
                    <a:ext uri="{9D8B030D-6E8A-4147-A177-3AD203B41FA5}">
                      <a16:colId xmlns:a16="http://schemas.microsoft.com/office/drawing/2014/main" xmlns="" val="10615137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'08/'09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'09/'10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'10/'11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'11/'12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'12/'13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'13/'14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'14/'15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'15/'16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'16/'17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52549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Assunzioni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-49,3%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-16,2%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-5,2%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708045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Cessazioni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-34,0%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-13,1%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-7,6%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75559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-88,3%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448,3%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-24,3%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-0,6%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-9,1%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5414059"/>
                  </a:ext>
                </a:extLst>
              </a:tr>
            </a:tbl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D5CAF13D-8CCB-461E-8883-0DA524089B04}"/>
              </a:ext>
            </a:extLst>
          </p:cNvPr>
          <p:cNvSpPr txBox="1"/>
          <p:nvPr/>
        </p:nvSpPr>
        <p:spPr>
          <a:xfrm>
            <a:off x="0" y="6498264"/>
            <a:ext cx="3381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1" dirty="0"/>
              <a:t>Fonte: </a:t>
            </a:r>
            <a:r>
              <a:rPr lang="it-IT" sz="1200" i="1" dirty="0"/>
              <a:t>elaborazione dati estratti da Veneto Lavoro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xmlns="" id="{C539C014-F220-4BD9-96EB-59F6B1BCC6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025" y="5010150"/>
            <a:ext cx="2466975" cy="1847850"/>
          </a:xfrm>
          <a:prstGeom prst="rect">
            <a:avLst/>
          </a:prstGeom>
        </p:spPr>
      </p:pic>
      <p:sp>
        <p:nvSpPr>
          <p:cNvPr id="3" name="Freccia a pentagono 2">
            <a:extLst>
              <a:ext uri="{FF2B5EF4-FFF2-40B4-BE49-F238E27FC236}">
                <a16:creationId xmlns:a16="http://schemas.microsoft.com/office/drawing/2014/main" xmlns="" id="{9E15850D-68F8-4E97-8708-9CEE49CF2210}"/>
              </a:ext>
            </a:extLst>
          </p:cNvPr>
          <p:cNvSpPr/>
          <p:nvPr/>
        </p:nvSpPr>
        <p:spPr>
          <a:xfrm>
            <a:off x="215153" y="2838124"/>
            <a:ext cx="2344567" cy="710005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300" dirty="0">
                <a:solidFill>
                  <a:schemeClr val="tx1"/>
                </a:solidFill>
              </a:rPr>
              <a:t>I dati fanno riferimento ad assunzioni / cessazioni di </a:t>
            </a:r>
            <a:r>
              <a:rPr lang="it-IT" sz="1300" b="1" dirty="0">
                <a:solidFill>
                  <a:schemeClr val="tx1"/>
                </a:solidFill>
              </a:rPr>
              <a:t>lavoratori dipendenti</a:t>
            </a:r>
          </a:p>
        </p:txBody>
      </p:sp>
    </p:spTree>
    <p:extLst>
      <p:ext uri="{BB962C8B-B14F-4D97-AF65-F5344CB8AC3E}">
        <p14:creationId xmlns:p14="http://schemas.microsoft.com/office/powerpoint/2010/main" val="469042549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3">
            <a:extLst>
              <a:ext uri="{FF2B5EF4-FFF2-40B4-BE49-F238E27FC236}">
                <a16:creationId xmlns:a16="http://schemas.microsoft.com/office/drawing/2014/main" xmlns="" id="{AEF32599-FFEF-44B0-8731-246E2AA0D4D9}"/>
              </a:ext>
            </a:extLst>
          </p:cNvPr>
          <p:cNvSpPr txBox="1">
            <a:spLocks/>
          </p:cNvSpPr>
          <p:nvPr/>
        </p:nvSpPr>
        <p:spPr>
          <a:xfrm>
            <a:off x="0" y="349790"/>
            <a:ext cx="12191999" cy="6952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dirty="0"/>
              <a:t>Dinamica occupazionale provincia di Vicenza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xmlns="" id="{5D6BED07-0422-44D2-AF13-0844A5F967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184635"/>
              </p:ext>
            </p:extLst>
          </p:nvPr>
        </p:nvGraphicFramePr>
        <p:xfrm>
          <a:off x="2476048" y="1247265"/>
          <a:ext cx="7239901" cy="1135380"/>
        </p:xfrm>
        <a:graphic>
          <a:graphicData uri="http://schemas.openxmlformats.org/drawingml/2006/table">
            <a:tbl>
              <a:tblPr/>
              <a:tblGrid>
                <a:gridCol w="781240">
                  <a:extLst>
                    <a:ext uri="{9D8B030D-6E8A-4147-A177-3AD203B41FA5}">
                      <a16:colId xmlns:a16="http://schemas.microsoft.com/office/drawing/2014/main" xmlns="" val="165241669"/>
                    </a:ext>
                  </a:extLst>
                </a:gridCol>
                <a:gridCol w="654418">
                  <a:extLst>
                    <a:ext uri="{9D8B030D-6E8A-4147-A177-3AD203B41FA5}">
                      <a16:colId xmlns:a16="http://schemas.microsoft.com/office/drawing/2014/main" xmlns="" val="3996942449"/>
                    </a:ext>
                  </a:extLst>
                </a:gridCol>
                <a:gridCol w="654418">
                  <a:extLst>
                    <a:ext uri="{9D8B030D-6E8A-4147-A177-3AD203B41FA5}">
                      <a16:colId xmlns:a16="http://schemas.microsoft.com/office/drawing/2014/main" xmlns="" val="2671780064"/>
                    </a:ext>
                  </a:extLst>
                </a:gridCol>
                <a:gridCol w="654418">
                  <a:extLst>
                    <a:ext uri="{9D8B030D-6E8A-4147-A177-3AD203B41FA5}">
                      <a16:colId xmlns:a16="http://schemas.microsoft.com/office/drawing/2014/main" xmlns="" val="1921382840"/>
                    </a:ext>
                  </a:extLst>
                </a:gridCol>
                <a:gridCol w="654418">
                  <a:extLst>
                    <a:ext uri="{9D8B030D-6E8A-4147-A177-3AD203B41FA5}">
                      <a16:colId xmlns:a16="http://schemas.microsoft.com/office/drawing/2014/main" xmlns="" val="1596649325"/>
                    </a:ext>
                  </a:extLst>
                </a:gridCol>
                <a:gridCol w="654418">
                  <a:extLst>
                    <a:ext uri="{9D8B030D-6E8A-4147-A177-3AD203B41FA5}">
                      <a16:colId xmlns:a16="http://schemas.microsoft.com/office/drawing/2014/main" xmlns="" val="2828927126"/>
                    </a:ext>
                  </a:extLst>
                </a:gridCol>
                <a:gridCol w="654418">
                  <a:extLst>
                    <a:ext uri="{9D8B030D-6E8A-4147-A177-3AD203B41FA5}">
                      <a16:colId xmlns:a16="http://schemas.microsoft.com/office/drawing/2014/main" xmlns="" val="794187916"/>
                    </a:ext>
                  </a:extLst>
                </a:gridCol>
                <a:gridCol w="654418">
                  <a:extLst>
                    <a:ext uri="{9D8B030D-6E8A-4147-A177-3AD203B41FA5}">
                      <a16:colId xmlns:a16="http://schemas.microsoft.com/office/drawing/2014/main" xmlns="" val="1664910093"/>
                    </a:ext>
                  </a:extLst>
                </a:gridCol>
                <a:gridCol w="654418">
                  <a:extLst>
                    <a:ext uri="{9D8B030D-6E8A-4147-A177-3AD203B41FA5}">
                      <a16:colId xmlns:a16="http://schemas.microsoft.com/office/drawing/2014/main" xmlns="" val="2132582147"/>
                    </a:ext>
                  </a:extLst>
                </a:gridCol>
                <a:gridCol w="654418">
                  <a:extLst>
                    <a:ext uri="{9D8B030D-6E8A-4147-A177-3AD203B41FA5}">
                      <a16:colId xmlns:a16="http://schemas.microsoft.com/office/drawing/2014/main" xmlns="" val="2438271272"/>
                    </a:ext>
                  </a:extLst>
                </a:gridCol>
                <a:gridCol w="568899">
                  <a:extLst>
                    <a:ext uri="{9D8B030D-6E8A-4147-A177-3AD203B41FA5}">
                      <a16:colId xmlns:a16="http://schemas.microsoft.com/office/drawing/2014/main" xmlns="" val="1288436763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TRIM. 2008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TRIM. 2009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TRIM. 2010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TRIM. 2011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TRIM. 2012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TRIM. 2013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TRIM. 2014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TRIM. 2015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TRIM. 2016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TRIM. 2017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0176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Assunzioni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32.690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21.960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25.675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21.770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21.825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24.150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27.350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29.020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1044847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Cessazioni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23.800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17.560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18.590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20.325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18.435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22.665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52038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9406058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E7FFD5AE-1C1A-47C3-95FB-F930EE49A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59889"/>
              </p:ext>
            </p:extLst>
          </p:nvPr>
        </p:nvGraphicFramePr>
        <p:xfrm>
          <a:off x="3200399" y="2620770"/>
          <a:ext cx="5791198" cy="952500"/>
        </p:xfrm>
        <a:graphic>
          <a:graphicData uri="http://schemas.openxmlformats.org/drawingml/2006/table">
            <a:tbl>
              <a:tblPr/>
              <a:tblGrid>
                <a:gridCol w="816547">
                  <a:extLst>
                    <a:ext uri="{9D8B030D-6E8A-4147-A177-3AD203B41FA5}">
                      <a16:colId xmlns:a16="http://schemas.microsoft.com/office/drawing/2014/main" xmlns="" val="1090962158"/>
                    </a:ext>
                  </a:extLst>
                </a:gridCol>
                <a:gridCol w="552739">
                  <a:extLst>
                    <a:ext uri="{9D8B030D-6E8A-4147-A177-3AD203B41FA5}">
                      <a16:colId xmlns:a16="http://schemas.microsoft.com/office/drawing/2014/main" xmlns="" val="3480010985"/>
                    </a:ext>
                  </a:extLst>
                </a:gridCol>
                <a:gridCol w="552739">
                  <a:extLst>
                    <a:ext uri="{9D8B030D-6E8A-4147-A177-3AD203B41FA5}">
                      <a16:colId xmlns:a16="http://schemas.microsoft.com/office/drawing/2014/main" xmlns="" val="3561848179"/>
                    </a:ext>
                  </a:extLst>
                </a:gridCol>
                <a:gridCol w="552739">
                  <a:extLst>
                    <a:ext uri="{9D8B030D-6E8A-4147-A177-3AD203B41FA5}">
                      <a16:colId xmlns:a16="http://schemas.microsoft.com/office/drawing/2014/main" xmlns="" val="3305517283"/>
                    </a:ext>
                  </a:extLst>
                </a:gridCol>
                <a:gridCol w="552739">
                  <a:extLst>
                    <a:ext uri="{9D8B030D-6E8A-4147-A177-3AD203B41FA5}">
                      <a16:colId xmlns:a16="http://schemas.microsoft.com/office/drawing/2014/main" xmlns="" val="4278385404"/>
                    </a:ext>
                  </a:extLst>
                </a:gridCol>
                <a:gridCol w="552739">
                  <a:extLst>
                    <a:ext uri="{9D8B030D-6E8A-4147-A177-3AD203B41FA5}">
                      <a16:colId xmlns:a16="http://schemas.microsoft.com/office/drawing/2014/main" xmlns="" val="876143351"/>
                    </a:ext>
                  </a:extLst>
                </a:gridCol>
                <a:gridCol w="552739">
                  <a:extLst>
                    <a:ext uri="{9D8B030D-6E8A-4147-A177-3AD203B41FA5}">
                      <a16:colId xmlns:a16="http://schemas.microsoft.com/office/drawing/2014/main" xmlns="" val="3500809440"/>
                    </a:ext>
                  </a:extLst>
                </a:gridCol>
                <a:gridCol w="552739">
                  <a:extLst>
                    <a:ext uri="{9D8B030D-6E8A-4147-A177-3AD203B41FA5}">
                      <a16:colId xmlns:a16="http://schemas.microsoft.com/office/drawing/2014/main" xmlns="" val="937714370"/>
                    </a:ext>
                  </a:extLst>
                </a:gridCol>
                <a:gridCol w="552739">
                  <a:extLst>
                    <a:ext uri="{9D8B030D-6E8A-4147-A177-3AD203B41FA5}">
                      <a16:colId xmlns:a16="http://schemas.microsoft.com/office/drawing/2014/main" xmlns="" val="572408987"/>
                    </a:ext>
                  </a:extLst>
                </a:gridCol>
                <a:gridCol w="552739">
                  <a:extLst>
                    <a:ext uri="{9D8B030D-6E8A-4147-A177-3AD203B41FA5}">
                      <a16:colId xmlns:a16="http://schemas.microsoft.com/office/drawing/2014/main" xmlns="" val="3470905497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'08/'09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'09/'10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'10/'11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'11/'12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'12/'13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'13/'14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'14/'15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'15/'16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'16/'17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70045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Assunzioni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-37,6%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-15,2%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-9,7%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4618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Cessazioni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-19,4%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-7,0%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-9,3%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-9,3%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22758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-86,5%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242,9%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-33,4%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-3,7%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-10,7%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6713630"/>
                  </a:ext>
                </a:extLst>
              </a:tr>
            </a:tbl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xmlns="" id="{7A08CF45-9FB8-425E-9435-14ACFCC3CD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368180"/>
              </p:ext>
            </p:extLst>
          </p:nvPr>
        </p:nvGraphicFramePr>
        <p:xfrm>
          <a:off x="2476047" y="3420134"/>
          <a:ext cx="7239901" cy="283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32B9D81E-6ED9-4F18-9CEE-95EB78B01915}"/>
              </a:ext>
            </a:extLst>
          </p:cNvPr>
          <p:cNvSpPr txBox="1"/>
          <p:nvPr/>
        </p:nvSpPr>
        <p:spPr>
          <a:xfrm>
            <a:off x="0" y="6498264"/>
            <a:ext cx="3381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1" dirty="0"/>
              <a:t>Fonte: </a:t>
            </a:r>
            <a:r>
              <a:rPr lang="it-IT" sz="1200" i="1" dirty="0"/>
              <a:t>elaborazione dati estratti da Veneto Lavoro</a:t>
            </a: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xmlns="" id="{6DA068FC-114F-489C-80A0-8C0A9FCE7B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293" y="2549121"/>
            <a:ext cx="2466975" cy="1847850"/>
          </a:xfrm>
          <a:prstGeom prst="rect">
            <a:avLst/>
          </a:prstGeom>
        </p:spPr>
      </p:pic>
      <p:sp>
        <p:nvSpPr>
          <p:cNvPr id="8" name="Freccia a pentagono 7">
            <a:extLst>
              <a:ext uri="{FF2B5EF4-FFF2-40B4-BE49-F238E27FC236}">
                <a16:creationId xmlns:a16="http://schemas.microsoft.com/office/drawing/2014/main" xmlns="" id="{66EA01AC-9E63-4E4F-BAAD-3982CE986CFA}"/>
              </a:ext>
            </a:extLst>
          </p:cNvPr>
          <p:cNvSpPr/>
          <p:nvPr/>
        </p:nvSpPr>
        <p:spPr>
          <a:xfrm>
            <a:off x="215153" y="2838124"/>
            <a:ext cx="2344567" cy="710005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300" dirty="0">
                <a:solidFill>
                  <a:schemeClr val="tx1"/>
                </a:solidFill>
              </a:rPr>
              <a:t>I dati fanno riferimento ad assunzioni / cessazioni di </a:t>
            </a:r>
            <a:r>
              <a:rPr lang="it-IT" sz="1300" b="1" dirty="0">
                <a:solidFill>
                  <a:schemeClr val="tx1"/>
                </a:solidFill>
              </a:rPr>
              <a:t>lavoratori dipendenti</a:t>
            </a:r>
          </a:p>
        </p:txBody>
      </p:sp>
    </p:spTree>
    <p:extLst>
      <p:ext uri="{BB962C8B-B14F-4D97-AF65-F5344CB8AC3E}">
        <p14:creationId xmlns:p14="http://schemas.microsoft.com/office/powerpoint/2010/main" val="278204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3">
            <a:extLst>
              <a:ext uri="{FF2B5EF4-FFF2-40B4-BE49-F238E27FC236}">
                <a16:creationId xmlns:a16="http://schemas.microsoft.com/office/drawing/2014/main" xmlns="" id="{AEF32599-FFEF-44B0-8731-246E2AA0D4D9}"/>
              </a:ext>
            </a:extLst>
          </p:cNvPr>
          <p:cNvSpPr txBox="1">
            <a:spLocks/>
          </p:cNvSpPr>
          <p:nvPr/>
        </p:nvSpPr>
        <p:spPr>
          <a:xfrm>
            <a:off x="0" y="349790"/>
            <a:ext cx="12191999" cy="6952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dirty="0"/>
              <a:t>Dinamica assunzioni 1° trimestre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xmlns="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749186"/>
              </p:ext>
            </p:extLst>
          </p:nvPr>
        </p:nvGraphicFramePr>
        <p:xfrm>
          <a:off x="781024" y="1837682"/>
          <a:ext cx="6385362" cy="2828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xmlns="" id="{00000000-0008-0000-02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7129268"/>
              </p:ext>
            </p:extLst>
          </p:nvPr>
        </p:nvGraphicFramePr>
        <p:xfrm>
          <a:off x="7166386" y="188054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68299B57-7233-479F-A071-1157FE4071E2}"/>
              </a:ext>
            </a:extLst>
          </p:cNvPr>
          <p:cNvSpPr txBox="1"/>
          <p:nvPr/>
        </p:nvSpPr>
        <p:spPr>
          <a:xfrm>
            <a:off x="0" y="6498264"/>
            <a:ext cx="3381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1" dirty="0"/>
              <a:t>Fonte: </a:t>
            </a:r>
            <a:r>
              <a:rPr lang="it-IT" sz="1200" i="1" dirty="0"/>
              <a:t>elaborazione dati estratti da Veneto Lavoro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A75B6631-90BF-4908-B53D-F2AB72EA69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486" y="4703188"/>
            <a:ext cx="2909495" cy="1933575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138ECD6E-3AB9-4DFC-A151-89B0F8541008}"/>
              </a:ext>
            </a:extLst>
          </p:cNvPr>
          <p:cNvSpPr txBox="1"/>
          <p:nvPr/>
        </p:nvSpPr>
        <p:spPr>
          <a:xfrm>
            <a:off x="5511757" y="4997594"/>
            <a:ext cx="3309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Questo trend strutturale registrato dal 2012 ad oggi occorre venga sostenuto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533E07A1-B6A5-4075-BC7C-C2BDE993FC37}"/>
              </a:ext>
            </a:extLst>
          </p:cNvPr>
          <p:cNvSpPr txBox="1"/>
          <p:nvPr/>
        </p:nvSpPr>
        <p:spPr>
          <a:xfrm>
            <a:off x="7822602" y="1837681"/>
            <a:ext cx="3259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CPI Arzignano al 1° trim. 2017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xmlns="" id="{82FFE1C4-56DC-4CAB-B39B-4543850A1512}"/>
              </a:ext>
            </a:extLst>
          </p:cNvPr>
          <p:cNvSpPr/>
          <p:nvPr/>
        </p:nvSpPr>
        <p:spPr>
          <a:xfrm>
            <a:off x="9672467" y="5781352"/>
            <a:ext cx="2022439" cy="7169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00" dirty="0">
                <a:solidFill>
                  <a:schemeClr val="tx1"/>
                </a:solidFill>
              </a:rPr>
              <a:t>I dati fanno riferimento ad assunzioni / cessazioni di </a:t>
            </a:r>
            <a:r>
              <a:rPr lang="it-IT" sz="1300" b="1" dirty="0">
                <a:solidFill>
                  <a:schemeClr val="tx1"/>
                </a:solidFill>
              </a:rPr>
              <a:t>lavoratori dipendenti</a:t>
            </a:r>
          </a:p>
        </p:txBody>
      </p:sp>
    </p:spTree>
    <p:extLst>
      <p:ext uri="{BB962C8B-B14F-4D97-AF65-F5344CB8AC3E}">
        <p14:creationId xmlns:p14="http://schemas.microsoft.com/office/powerpoint/2010/main" val="3304049414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3">
            <a:extLst>
              <a:ext uri="{FF2B5EF4-FFF2-40B4-BE49-F238E27FC236}">
                <a16:creationId xmlns:a16="http://schemas.microsoft.com/office/drawing/2014/main" xmlns="" id="{AEF32599-FFEF-44B0-8731-246E2AA0D4D9}"/>
              </a:ext>
            </a:extLst>
          </p:cNvPr>
          <p:cNvSpPr txBox="1">
            <a:spLocks/>
          </p:cNvSpPr>
          <p:nvPr/>
        </p:nvSpPr>
        <p:spPr>
          <a:xfrm>
            <a:off x="0" y="349790"/>
            <a:ext cx="12191999" cy="6952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dirty="0"/>
              <a:t>Iniziativa a sostegno dell’occupazione 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E3409C98-B907-4B64-B178-A2BEC13B53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666" y="2964869"/>
            <a:ext cx="1917654" cy="1532606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7A045933-8DDD-47BC-8F55-9C7BA9A09A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1611" y="1112398"/>
            <a:ext cx="2309765" cy="1570800"/>
          </a:xfrm>
          <a:prstGeom prst="rect">
            <a:avLst/>
          </a:prstGeom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292A4350-F7FC-43A5-9B2D-35567D56D647}"/>
              </a:ext>
            </a:extLst>
          </p:cNvPr>
          <p:cNvSpPr/>
          <p:nvPr/>
        </p:nvSpPr>
        <p:spPr>
          <a:xfrm>
            <a:off x="916192" y="1112398"/>
            <a:ext cx="10359614" cy="1536673"/>
          </a:xfrm>
          <a:prstGeom prst="roundRect">
            <a:avLst/>
          </a:prstGeom>
          <a:noFill/>
          <a:ln w="317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600" b="1" dirty="0">
                <a:solidFill>
                  <a:schemeClr val="tx1"/>
                </a:solidFill>
              </a:rPr>
              <a:t>ASSUNZIONI DI LAVORATORI:</a:t>
            </a:r>
          </a:p>
          <a:p>
            <a:pPr marL="0" lvl="6" indent="-285750">
              <a:buFont typeface="Wingdings" panose="05000000000000000000" pitchFamily="2" charset="2"/>
              <a:buChar char="q"/>
            </a:pPr>
            <a:r>
              <a:rPr lang="it-IT" sz="1600" dirty="0">
                <a:solidFill>
                  <a:schemeClr val="tx1"/>
                </a:solidFill>
              </a:rPr>
              <a:t>con domicilio fiscale a Brendola;</a:t>
            </a:r>
          </a:p>
          <a:p>
            <a:pPr marL="0" lvl="6" indent="-285750">
              <a:buFont typeface="Wingdings" panose="05000000000000000000" pitchFamily="2" charset="2"/>
              <a:buChar char="q"/>
            </a:pPr>
            <a:r>
              <a:rPr lang="it-IT" sz="1600" dirty="0">
                <a:solidFill>
                  <a:schemeClr val="tx1"/>
                </a:solidFill>
              </a:rPr>
              <a:t>iscritti nelle liste del Centro per l’impiego;</a:t>
            </a:r>
          </a:p>
          <a:p>
            <a:pPr marL="0" lvl="6" indent="-285750">
              <a:buFont typeface="Wingdings" panose="05000000000000000000" pitchFamily="2" charset="2"/>
              <a:buChar char="q"/>
            </a:pPr>
            <a:r>
              <a:rPr lang="it-IT" sz="1600" dirty="0">
                <a:solidFill>
                  <a:schemeClr val="tx1"/>
                </a:solidFill>
              </a:rPr>
              <a:t>da almeno 6 mesi alla data dell’istanza per l’ottenimento del contributo;</a:t>
            </a:r>
          </a:p>
          <a:p>
            <a:pPr marL="0" lvl="6" indent="-285750">
              <a:buFont typeface="Wingdings" panose="05000000000000000000" pitchFamily="2" charset="2"/>
              <a:buChar char="q"/>
            </a:pPr>
            <a:r>
              <a:rPr lang="it-IT" sz="1600" dirty="0">
                <a:solidFill>
                  <a:schemeClr val="tx1"/>
                </a:solidFill>
              </a:rPr>
              <a:t>con contratti di lavoro dipendente a tempo determinato o indeterminato;</a:t>
            </a:r>
          </a:p>
          <a:p>
            <a:pPr marL="0" lvl="6" indent="-285750">
              <a:buFont typeface="Wingdings" panose="05000000000000000000" pitchFamily="2" charset="2"/>
              <a:buChar char="q"/>
            </a:pPr>
            <a:r>
              <a:rPr lang="it-IT" sz="1600" dirty="0">
                <a:solidFill>
                  <a:schemeClr val="tx1"/>
                </a:solidFill>
              </a:rPr>
              <a:t>non provenienti da imprese controllate, collegate, controllanti.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xmlns="" id="{F3474637-1985-4931-B516-C8C326194A41}"/>
              </a:ext>
            </a:extLst>
          </p:cNvPr>
          <p:cNvSpPr/>
          <p:nvPr/>
        </p:nvSpPr>
        <p:spPr>
          <a:xfrm>
            <a:off x="916192" y="2964869"/>
            <a:ext cx="10359614" cy="1532606"/>
          </a:xfrm>
          <a:prstGeom prst="round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>
                <a:solidFill>
                  <a:srgbClr val="0070C0"/>
                </a:solidFill>
              </a:rPr>
              <a:t>DATORI DI LAVORO: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>
                <a:solidFill>
                  <a:srgbClr val="0070C0"/>
                </a:solidFill>
              </a:rPr>
              <a:t>imprese, lavoratori autonomi, professionisti, esclusi i datori di lavoro domestico;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>
                <a:solidFill>
                  <a:srgbClr val="0070C0"/>
                </a:solidFill>
              </a:rPr>
              <a:t>che presentano in Municipio, entro aprile dell’anno successivo a quello di riferimento del </a:t>
            </a:r>
          </a:p>
          <a:p>
            <a:r>
              <a:rPr lang="it-IT" sz="1600" dirty="0">
                <a:solidFill>
                  <a:srgbClr val="0070C0"/>
                </a:solidFill>
              </a:rPr>
              <a:t>      beneficio, la C.U. e l’attestato di iscrizione al Centro per l’impiego del neo assunto;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>
                <a:solidFill>
                  <a:srgbClr val="0070C0"/>
                </a:solidFill>
              </a:rPr>
              <a:t>che non abbiano intrattenuto con i neo assunti, nei 12 mesi precedenti l’assunzione, </a:t>
            </a:r>
          </a:p>
          <a:p>
            <a:r>
              <a:rPr lang="it-IT" sz="1600" dirty="0">
                <a:solidFill>
                  <a:srgbClr val="0070C0"/>
                </a:solidFill>
              </a:rPr>
              <a:t>      un altro rapporto di lavoro dipendente o di collaborazione.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xmlns="" id="{177EF858-FA88-4590-89A7-67100B5E3616}"/>
              </a:ext>
            </a:extLst>
          </p:cNvPr>
          <p:cNvSpPr/>
          <p:nvPr/>
        </p:nvSpPr>
        <p:spPr>
          <a:xfrm>
            <a:off x="916192" y="4702091"/>
            <a:ext cx="10359614" cy="1537344"/>
          </a:xfrm>
          <a:prstGeom prst="roundRect">
            <a:avLst/>
          </a:prstGeom>
          <a:noFill/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BENEFICIO</a:t>
            </a:r>
            <a:r>
              <a:rPr lang="it-IT" sz="1600" dirty="0">
                <a:solidFill>
                  <a:srgbClr val="FF0000"/>
                </a:solidFill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1600" dirty="0">
                <a:solidFill>
                  <a:srgbClr val="FF0000"/>
                </a:solidFill>
              </a:rPr>
              <a:t>contributo al datore di lavoro pari all’addizionale comunale all’IRPEF calcolata </a:t>
            </a:r>
          </a:p>
          <a:p>
            <a:pPr algn="just"/>
            <a:r>
              <a:rPr lang="it-IT" sz="1600" dirty="0">
                <a:solidFill>
                  <a:srgbClr val="FF0000"/>
                </a:solidFill>
              </a:rPr>
              <a:t>      e trattenuta da quest’ultimo sui redditi corrisposti al lavoratore nell’anno di assunzione, </a:t>
            </a:r>
          </a:p>
          <a:p>
            <a:pPr algn="just"/>
            <a:r>
              <a:rPr lang="it-IT" sz="1600" dirty="0">
                <a:solidFill>
                  <a:srgbClr val="FF0000"/>
                </a:solidFill>
              </a:rPr>
              <a:t>      e nei due esercizi successivi.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xmlns="" id="{1E86BDF2-65F5-487D-B9BF-2EE314DE45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6093" y="4740618"/>
            <a:ext cx="1320800" cy="146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9248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5932B527-BDF1-43D1-B689-DDA11BBF59E4}"/>
              </a:ext>
            </a:extLst>
          </p:cNvPr>
          <p:cNvSpPr txBox="1"/>
          <p:nvPr/>
        </p:nvSpPr>
        <p:spPr>
          <a:xfrm>
            <a:off x="1653989" y="2299447"/>
            <a:ext cx="829683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Per informazioni rivolgersi </a:t>
            </a:r>
          </a:p>
          <a:p>
            <a:pPr algn="ctr"/>
            <a:r>
              <a:rPr lang="it-IT" sz="2800" dirty="0"/>
              <a:t>all’Ufficio Segreteria del Comune di Brendola</a:t>
            </a:r>
          </a:p>
          <a:p>
            <a:pPr algn="ctr"/>
            <a:endParaRPr lang="it-IT" sz="2800" dirty="0"/>
          </a:p>
          <a:p>
            <a:pPr algn="ctr"/>
            <a:r>
              <a:rPr lang="it-IT" sz="2800" dirty="0"/>
              <a:t>Telefono: 0444/400727</a:t>
            </a:r>
          </a:p>
          <a:p>
            <a:pPr algn="ctr"/>
            <a:r>
              <a:rPr lang="it-IT" sz="2800" dirty="0"/>
              <a:t>E-mail: segreteria@comune.brendola.vi.it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46910160-52F2-4763-A01B-7F7898E21E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7" y="1"/>
            <a:ext cx="2966820" cy="278354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21D0A44-6E49-4294-A558-1FC6C03DF3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875" y="47148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4208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703</Words>
  <Application>Microsoft Office PowerPoint</Application>
  <PresentationFormat>Personalizzato</PresentationFormat>
  <Paragraphs>234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CONTRIBUTO PER I DATORI DI LAVORO PRIVATI PER L'ASSUNZIONE DI DISOCCUPATI CON DOMICILIO FISCALE NEL COMUNE DI BRENDOLA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Giuseppe Rodighiero</dc:creator>
  <cp:lastModifiedBy>PANTANOS</cp:lastModifiedBy>
  <cp:revision>42</cp:revision>
  <dcterms:created xsi:type="dcterms:W3CDTF">2017-07-20T14:20:39Z</dcterms:created>
  <dcterms:modified xsi:type="dcterms:W3CDTF">2017-08-19T10:39:17Z</dcterms:modified>
</cp:coreProperties>
</file>